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44" sz="122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half" idx="14"/>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13"/>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14"/>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15"/>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16"/>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44" sz="122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14"/>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gif"/><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2.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AlgoCafe/knuth-morris-prat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58" name="Comprendre  L’algorithme de…"/>
          <p:cNvSpPr txBox="1"/>
          <p:nvPr>
            <p:ph type="ctrTitle"/>
          </p:nvPr>
        </p:nvSpPr>
        <p:spPr>
          <a:xfrm>
            <a:off x="-14846" y="-8152"/>
            <a:ext cx="24413692" cy="13732304"/>
          </a:xfrm>
          <a:prstGeom prst="rect">
            <a:avLst/>
          </a:prstGeom>
          <a:ln w="38100">
            <a:solidFill>
              <a:srgbClr val="5B5854"/>
            </a:solidFill>
          </a:ln>
        </p:spPr>
        <p:txBody>
          <a:bodyPr anchor="ctr"/>
          <a:lstStyle/>
          <a:p>
            <a:pPr>
              <a:defRPr spc="316" sz="15800">
                <a:latin typeface="Impact"/>
                <a:ea typeface="Impact"/>
                <a:cs typeface="Impact"/>
                <a:sym typeface="Impact"/>
              </a:defRPr>
            </a:pPr>
            <a:r>
              <a:t>Comprendre  L’algorithme de </a:t>
            </a:r>
          </a:p>
          <a:p>
            <a:pPr>
              <a:defRPr spc="316" sz="15800">
                <a:solidFill>
                  <a:schemeClr val="accent5">
                    <a:hueOff val="312740"/>
                    <a:satOff val="5894"/>
                    <a:lumOff val="10260"/>
                  </a:schemeClr>
                </a:solidFill>
                <a:latin typeface="Impact"/>
                <a:ea typeface="Impact"/>
                <a:cs typeface="Impact"/>
                <a:sym typeface="Impact"/>
              </a:defRPr>
            </a:pPr>
            <a:r>
              <a:t>“Knuth-Morris-Pratt”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60" name="L’algorithme de “knuth-morris-pratt” ou “KMP” fait partie d’un ensemble d’autres algorithmes appelés “recherche de sous-chaîne”"/>
          <p:cNvSpPr txBox="1"/>
          <p:nvPr>
            <p:ph type="title"/>
          </p:nvPr>
        </p:nvSpPr>
        <p:spPr>
          <a:xfrm>
            <a:off x="1208245" y="647100"/>
            <a:ext cx="21869401" cy="5016501"/>
          </a:xfrm>
          <a:prstGeom prst="rect">
            <a:avLst/>
          </a:prstGeom>
        </p:spPr>
        <p:txBody>
          <a:bodyPr/>
          <a:lstStyle/>
          <a:p>
            <a:pPr>
              <a:defRPr spc="119" sz="6000"/>
            </a:pPr>
            <a:r>
              <a:t>L’algorithme de </a:t>
            </a:r>
            <a:r>
              <a:rPr>
                <a:solidFill>
                  <a:schemeClr val="accent5">
                    <a:hueOff val="312740"/>
                    <a:satOff val="5894"/>
                    <a:lumOff val="10260"/>
                  </a:schemeClr>
                </a:solidFill>
              </a:rPr>
              <a:t>“knuth-morris-pratt”</a:t>
            </a:r>
            <a:r>
              <a:t> ou </a:t>
            </a:r>
            <a:r>
              <a:rPr>
                <a:solidFill>
                  <a:schemeClr val="accent5">
                    <a:hueOff val="312740"/>
                    <a:satOff val="5894"/>
                    <a:lumOff val="10260"/>
                  </a:schemeClr>
                </a:solidFill>
              </a:rPr>
              <a:t>“KMP”</a:t>
            </a:r>
            <a:r>
              <a:t> fait partie d’un ensemble d’autres algorithmes appelés </a:t>
            </a:r>
            <a:r>
              <a:rPr>
                <a:solidFill>
                  <a:schemeClr val="accent5">
                    <a:hueOff val="312740"/>
                    <a:satOff val="5894"/>
                    <a:lumOff val="10260"/>
                  </a:schemeClr>
                </a:solidFill>
              </a:rPr>
              <a:t>“recherche de sous-chaîne”</a:t>
            </a:r>
          </a:p>
        </p:txBody>
      </p:sp>
      <p:sp>
        <p:nvSpPr>
          <p:cNvPr id="161" name="ABCDEFGHIJKLMN"/>
          <p:cNvSpPr txBox="1"/>
          <p:nvPr/>
        </p:nvSpPr>
        <p:spPr>
          <a:xfrm>
            <a:off x="11572136" y="8022283"/>
            <a:ext cx="12401436"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pc="266" sz="13300">
                <a:solidFill>
                  <a:srgbClr val="FFFFFF"/>
                </a:solidFill>
              </a:defRPr>
            </a:pPr>
            <a:r>
              <a:t>ABCDEFGH</a:t>
            </a:r>
            <a:r>
              <a:rPr>
                <a:solidFill>
                  <a:schemeClr val="accent4">
                    <a:hueOff val="163466"/>
                    <a:satOff val="6226"/>
                    <a:lumOff val="10954"/>
                  </a:schemeClr>
                </a:solidFill>
              </a:rPr>
              <a:t>IJKLMN</a:t>
            </a:r>
          </a:p>
        </p:txBody>
      </p:sp>
      <p:sp>
        <p:nvSpPr>
          <p:cNvPr id="162" name="Ijklmn"/>
          <p:cNvSpPr txBox="1"/>
          <p:nvPr/>
        </p:nvSpPr>
        <p:spPr>
          <a:xfrm>
            <a:off x="18798633" y="10403964"/>
            <a:ext cx="5188058"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cap="all" spc="266" sz="13300">
                <a:solidFill>
                  <a:schemeClr val="accent4">
                    <a:hueOff val="163466"/>
                    <a:satOff val="6226"/>
                    <a:lumOff val="10954"/>
                  </a:schemeClr>
                </a:solidFill>
              </a:defRPr>
            </a:lvl1pPr>
          </a:lstStyle>
          <a:p>
            <a:pPr/>
            <a:r>
              <a:t>Ijklmn</a:t>
            </a:r>
          </a:p>
        </p:txBody>
      </p:sp>
      <p:sp>
        <p:nvSpPr>
          <p:cNvPr id="163" name="chaîne"/>
          <p:cNvSpPr txBox="1"/>
          <p:nvPr/>
        </p:nvSpPr>
        <p:spPr>
          <a:xfrm>
            <a:off x="2327475" y="8181033"/>
            <a:ext cx="4775442"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chaîne</a:t>
            </a:r>
          </a:p>
        </p:txBody>
      </p:sp>
      <p:sp>
        <p:nvSpPr>
          <p:cNvPr id="164" name="sous-chaîne"/>
          <p:cNvSpPr txBox="1"/>
          <p:nvPr/>
        </p:nvSpPr>
        <p:spPr>
          <a:xfrm>
            <a:off x="695195" y="10562714"/>
            <a:ext cx="8040003"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sous-chaîne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grpSp>
        <p:nvGrpSpPr>
          <p:cNvPr id="168" name="Image Gallery"/>
          <p:cNvGrpSpPr/>
          <p:nvPr/>
        </p:nvGrpSpPr>
        <p:grpSpPr>
          <a:xfrm>
            <a:off x="951912" y="2217287"/>
            <a:ext cx="6110757" cy="8076990"/>
            <a:chOff x="0" y="0"/>
            <a:chExt cx="6110755" cy="8076988"/>
          </a:xfrm>
        </p:grpSpPr>
        <p:pic>
          <p:nvPicPr>
            <p:cNvPr id="166" name="donald-knuth.jpg" descr="donald-knuth.jpg"/>
            <p:cNvPicPr>
              <a:picLocks noChangeAspect="1"/>
            </p:cNvPicPr>
            <p:nvPr/>
          </p:nvPicPr>
          <p:blipFill>
            <a:blip r:embed="rId2">
              <a:extLst/>
            </a:blip>
            <a:srcRect l="0" t="0" r="0" b="1551"/>
            <a:stretch>
              <a:fillRect/>
            </a:stretch>
          </p:blipFill>
          <p:spPr>
            <a:xfrm>
              <a:off x="0" y="0"/>
              <a:ext cx="6110756" cy="7103411"/>
            </a:xfrm>
            <a:prstGeom prst="rect">
              <a:avLst/>
            </a:prstGeom>
            <a:ln w="12700" cap="flat">
              <a:noFill/>
              <a:miter lim="400000"/>
            </a:ln>
            <a:effectLst/>
          </p:spPr>
        </p:pic>
        <p:sp>
          <p:nvSpPr>
            <p:cNvPr id="167" name="Donald Knuth"/>
            <p:cNvSpPr/>
            <p:nvPr/>
          </p:nvSpPr>
          <p:spPr>
            <a:xfrm>
              <a:off x="0" y="7179610"/>
              <a:ext cx="6110756" cy="897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4500">
                  <a:solidFill>
                    <a:srgbClr val="FFFFFF"/>
                  </a:solidFill>
                  <a:latin typeface="+mn-lt"/>
                  <a:ea typeface="+mn-ea"/>
                  <a:cs typeface="+mn-cs"/>
                  <a:sym typeface="Futura"/>
                </a:defRPr>
              </a:lvl1pPr>
            </a:lstStyle>
            <a:p>
              <a:pPr/>
              <a:r>
                <a:t>Donald Knuth</a:t>
              </a:r>
            </a:p>
          </p:txBody>
        </p:sp>
      </p:grpSp>
      <p:grpSp>
        <p:nvGrpSpPr>
          <p:cNvPr id="171" name="Image Gallery"/>
          <p:cNvGrpSpPr/>
          <p:nvPr/>
        </p:nvGrpSpPr>
        <p:grpSpPr>
          <a:xfrm>
            <a:off x="8844999" y="666860"/>
            <a:ext cx="5388949" cy="6772762"/>
            <a:chOff x="0" y="0"/>
            <a:chExt cx="5388947" cy="6772761"/>
          </a:xfrm>
        </p:grpSpPr>
        <p:pic>
          <p:nvPicPr>
            <p:cNvPr id="169" name="james-h-morris.jpeg" descr="james-h-morris.jpeg"/>
            <p:cNvPicPr>
              <a:picLocks noChangeAspect="1"/>
            </p:cNvPicPr>
            <p:nvPr/>
          </p:nvPicPr>
          <p:blipFill>
            <a:blip r:embed="rId3">
              <a:extLst/>
            </a:blip>
            <a:srcRect l="0" t="6180" r="0" b="6847"/>
            <a:stretch>
              <a:fillRect/>
            </a:stretch>
          </p:blipFill>
          <p:spPr>
            <a:xfrm>
              <a:off x="0" y="0"/>
              <a:ext cx="5388948" cy="5799184"/>
            </a:xfrm>
            <a:prstGeom prst="rect">
              <a:avLst/>
            </a:prstGeom>
            <a:ln w="12700" cap="flat">
              <a:noFill/>
              <a:miter lim="400000"/>
            </a:ln>
            <a:effectLst/>
          </p:spPr>
        </p:pic>
        <p:sp>
          <p:nvSpPr>
            <p:cNvPr id="170" name="James Hiram Morris"/>
            <p:cNvSpPr/>
            <p:nvPr/>
          </p:nvSpPr>
          <p:spPr>
            <a:xfrm>
              <a:off x="0" y="5875383"/>
              <a:ext cx="5388948" cy="897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4500">
                  <a:solidFill>
                    <a:srgbClr val="FFFFFF"/>
                  </a:solidFill>
                  <a:latin typeface="+mn-lt"/>
                  <a:ea typeface="+mn-ea"/>
                  <a:cs typeface="+mn-cs"/>
                  <a:sym typeface="Futura"/>
                </a:defRPr>
              </a:lvl1pPr>
            </a:lstStyle>
            <a:p>
              <a:pPr/>
              <a:r>
                <a:t>James Hiram Morris</a:t>
              </a:r>
            </a:p>
          </p:txBody>
        </p:sp>
      </p:grpSp>
      <p:grpSp>
        <p:nvGrpSpPr>
          <p:cNvPr id="174" name="Image Gallery"/>
          <p:cNvGrpSpPr/>
          <p:nvPr/>
        </p:nvGrpSpPr>
        <p:grpSpPr>
          <a:xfrm>
            <a:off x="15231704" y="3012873"/>
            <a:ext cx="7894996" cy="9632005"/>
            <a:chOff x="0" y="0"/>
            <a:chExt cx="7894995" cy="9632004"/>
          </a:xfrm>
        </p:grpSpPr>
        <p:pic>
          <p:nvPicPr>
            <p:cNvPr id="172" name="vaughan-pratt.jpeg" descr="vaughan-pratt.jpeg"/>
            <p:cNvPicPr>
              <a:picLocks noChangeAspect="1"/>
            </p:cNvPicPr>
            <p:nvPr/>
          </p:nvPicPr>
          <p:blipFill>
            <a:blip r:embed="rId4">
              <a:extLst/>
            </a:blip>
            <a:srcRect l="0" t="0" r="0" b="7059"/>
            <a:stretch>
              <a:fillRect/>
            </a:stretch>
          </p:blipFill>
          <p:spPr>
            <a:xfrm>
              <a:off x="0" y="0"/>
              <a:ext cx="7894996" cy="8658427"/>
            </a:xfrm>
            <a:prstGeom prst="rect">
              <a:avLst/>
            </a:prstGeom>
            <a:ln w="12700" cap="flat">
              <a:noFill/>
              <a:miter lim="400000"/>
            </a:ln>
            <a:effectLst/>
          </p:spPr>
        </p:pic>
        <p:sp>
          <p:nvSpPr>
            <p:cNvPr id="173" name="Vaughan Pratt"/>
            <p:cNvSpPr/>
            <p:nvPr/>
          </p:nvSpPr>
          <p:spPr>
            <a:xfrm>
              <a:off x="0" y="8734626"/>
              <a:ext cx="7894996" cy="897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4500">
                  <a:solidFill>
                    <a:srgbClr val="FFFFFF"/>
                  </a:solidFill>
                  <a:latin typeface="+mn-lt"/>
                  <a:ea typeface="+mn-ea"/>
                  <a:cs typeface="+mn-cs"/>
                  <a:sym typeface="Futura"/>
                </a:defRPr>
              </a:lvl1pPr>
            </a:lstStyle>
            <a:p>
              <a:pPr/>
              <a:r>
                <a:t>Vaughan Pratt</a:t>
              </a:r>
            </a:p>
          </p:txBody>
        </p:sp>
      </p:gr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76" name="Méthode Brute Force"/>
          <p:cNvSpPr txBox="1"/>
          <p:nvPr/>
        </p:nvSpPr>
        <p:spPr>
          <a:xfrm>
            <a:off x="5369303" y="299330"/>
            <a:ext cx="13645394"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Méthode Brute Force</a:t>
            </a:r>
          </a:p>
        </p:txBody>
      </p:sp>
      <p:sp>
        <p:nvSpPr>
          <p:cNvPr id="177" name="Complexité:  O(m*n)"/>
          <p:cNvSpPr txBox="1"/>
          <p:nvPr/>
        </p:nvSpPr>
        <p:spPr>
          <a:xfrm>
            <a:off x="1105376" y="3071307"/>
            <a:ext cx="13733987" cy="1938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solidFill>
                  <a:srgbClr val="FFFFFF"/>
                </a:solidFill>
              </a:defRPr>
            </a:pPr>
            <a:r>
              <a:t>Complexité:  </a:t>
            </a:r>
            <a:r>
              <a:rPr>
                <a:latin typeface="+mn-lt"/>
                <a:ea typeface="+mn-ea"/>
                <a:cs typeface="+mn-cs"/>
                <a:sym typeface="Futura"/>
              </a:rPr>
              <a:t>O(m*n)</a:t>
            </a:r>
          </a:p>
        </p:txBody>
      </p:sp>
      <p:pic>
        <p:nvPicPr>
          <p:cNvPr id="178" name="ezgif.com-crop.gif" descr="ezgif.com-crop.gif"/>
          <p:cNvPicPr>
            <a:picLocks noChangeAspect="0"/>
          </p:cNvPicPr>
          <p:nvPr/>
        </p:nvPicPr>
        <p:blipFill>
          <a:blip r:embed="rId2">
            <a:extLst/>
          </a:blip>
          <a:stretch>
            <a:fillRect/>
          </a:stretch>
        </p:blipFill>
        <p:spPr>
          <a:xfrm>
            <a:off x="2652411" y="7720241"/>
            <a:ext cx="19079178" cy="5321217"/>
          </a:xfrm>
          <a:prstGeom prst="rect">
            <a:avLst/>
          </a:prstGeom>
          <a:ln w="12700">
            <a:miter lim="400000"/>
          </a:ln>
        </p:spPr>
      </p:pic>
      <p:sp>
        <p:nvSpPr>
          <p:cNvPr id="179" name="Etape: 39"/>
          <p:cNvSpPr txBox="1"/>
          <p:nvPr/>
        </p:nvSpPr>
        <p:spPr>
          <a:xfrm>
            <a:off x="1105376" y="5180957"/>
            <a:ext cx="6635293"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Etape: 39</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81" name="Méthode KMP"/>
          <p:cNvSpPr txBox="1"/>
          <p:nvPr/>
        </p:nvSpPr>
        <p:spPr>
          <a:xfrm>
            <a:off x="5837411" y="299330"/>
            <a:ext cx="11987095"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Méthode KMP</a:t>
            </a:r>
          </a:p>
        </p:txBody>
      </p:sp>
      <p:sp>
        <p:nvSpPr>
          <p:cNvPr id="182" name="Complexité:  O(m+n)"/>
          <p:cNvSpPr txBox="1"/>
          <p:nvPr/>
        </p:nvSpPr>
        <p:spPr>
          <a:xfrm>
            <a:off x="1105376" y="3071307"/>
            <a:ext cx="13733987" cy="1938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solidFill>
                  <a:srgbClr val="FFFFFF"/>
                </a:solidFill>
              </a:defRPr>
            </a:pPr>
            <a:r>
              <a:t>Complexité:  </a:t>
            </a:r>
            <a:r>
              <a:rPr>
                <a:latin typeface="+mn-lt"/>
                <a:ea typeface="+mn-ea"/>
                <a:cs typeface="+mn-cs"/>
                <a:sym typeface="Futura"/>
              </a:rPr>
              <a:t>O(m+n)</a:t>
            </a:r>
          </a:p>
        </p:txBody>
      </p:sp>
      <p:sp>
        <p:nvSpPr>
          <p:cNvPr id="183" name="Etape: 26"/>
          <p:cNvSpPr txBox="1"/>
          <p:nvPr/>
        </p:nvSpPr>
        <p:spPr>
          <a:xfrm>
            <a:off x="1105376" y="5180957"/>
            <a:ext cx="6635293"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Etape: 26</a:t>
            </a:r>
          </a:p>
        </p:txBody>
      </p:sp>
      <p:pic>
        <p:nvPicPr>
          <p:cNvPr id="184" name="ezgif.com-crop(4).gif" descr="ezgif.com-crop(4).gif"/>
          <p:cNvPicPr>
            <a:picLocks noChangeAspect="0"/>
          </p:cNvPicPr>
          <p:nvPr/>
        </p:nvPicPr>
        <p:blipFill>
          <a:blip r:embed="rId2">
            <a:extLst/>
          </a:blip>
          <a:stretch>
            <a:fillRect/>
          </a:stretch>
        </p:blipFill>
        <p:spPr>
          <a:xfrm>
            <a:off x="2386059" y="7613276"/>
            <a:ext cx="19797663" cy="51115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86" name="Partie 1 - Construction de la Table"/>
          <p:cNvSpPr txBox="1"/>
          <p:nvPr/>
        </p:nvSpPr>
        <p:spPr>
          <a:xfrm>
            <a:off x="238949" y="299330"/>
            <a:ext cx="23712848"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Partie 1 - Construction de la Table</a:t>
            </a:r>
          </a:p>
        </p:txBody>
      </p:sp>
      <p:pic>
        <p:nvPicPr>
          <p:cNvPr id="187" name="ezgif.com-crop(5).gif" descr="ezgif.com-crop(5).gif"/>
          <p:cNvPicPr>
            <a:picLocks noChangeAspect="0"/>
          </p:cNvPicPr>
          <p:nvPr/>
        </p:nvPicPr>
        <p:blipFill>
          <a:blip r:embed="rId2">
            <a:extLst/>
          </a:blip>
          <a:stretch>
            <a:fillRect/>
          </a:stretch>
        </p:blipFill>
        <p:spPr>
          <a:xfrm>
            <a:off x="15976834" y="2434169"/>
            <a:ext cx="4259922" cy="1533573"/>
          </a:xfrm>
          <a:prstGeom prst="rect">
            <a:avLst/>
          </a:prstGeom>
          <a:ln w="12700">
            <a:miter lim="400000"/>
          </a:ln>
        </p:spPr>
      </p:pic>
      <p:grpSp>
        <p:nvGrpSpPr>
          <p:cNvPr id="190" name="Image Gallery"/>
          <p:cNvGrpSpPr/>
          <p:nvPr/>
        </p:nvGrpSpPr>
        <p:grpSpPr>
          <a:xfrm>
            <a:off x="12122253" y="4261079"/>
            <a:ext cx="11969083" cy="9851485"/>
            <a:chOff x="0" y="0"/>
            <a:chExt cx="11969082" cy="9851483"/>
          </a:xfrm>
        </p:grpSpPr>
        <p:pic>
          <p:nvPicPr>
            <p:cNvPr id="188" name="pseudoCodeSearch.png" descr="pseudoCodeSearch.png"/>
            <p:cNvPicPr>
              <a:picLocks noChangeAspect="1"/>
            </p:cNvPicPr>
            <p:nvPr/>
          </p:nvPicPr>
          <p:blipFill>
            <a:blip r:embed="rId3">
              <a:extLst/>
            </a:blip>
            <a:srcRect l="1334" t="0" r="1334" b="0"/>
            <a:stretch>
              <a:fillRect/>
            </a:stretch>
          </p:blipFill>
          <p:spPr>
            <a:xfrm>
              <a:off x="0" y="0"/>
              <a:ext cx="11969083" cy="9102184"/>
            </a:xfrm>
            <a:prstGeom prst="rect">
              <a:avLst/>
            </a:prstGeom>
            <a:ln w="12700" cap="flat">
              <a:noFill/>
              <a:miter lim="400000"/>
            </a:ln>
            <a:effectLst/>
          </p:spPr>
        </p:pic>
        <p:sp>
          <p:nvSpPr>
            <p:cNvPr id="189" name="Type to enter a caption."/>
            <p:cNvSpPr/>
            <p:nvPr/>
          </p:nvSpPr>
          <p:spPr>
            <a:xfrm>
              <a:off x="0" y="9178383"/>
              <a:ext cx="11969083"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atin typeface="Avenir Medium"/>
                  <a:ea typeface="Avenir Medium"/>
                  <a:cs typeface="Avenir Medium"/>
                  <a:sym typeface="Avenir Medium"/>
                </a:defRPr>
              </a:lvl1pPr>
            </a:lstStyle>
            <a:p>
              <a:pPr/>
              <a:r>
                <a:t>Type to enter a caption.</a:t>
              </a:r>
            </a:p>
          </p:txBody>
        </p:sp>
      </p:grpSp>
      <p:sp>
        <p:nvSpPr>
          <p:cNvPr id="191" name="La construction de la Table se fait a partir de la sous-chaîne.…"/>
          <p:cNvSpPr txBox="1"/>
          <p:nvPr/>
        </p:nvSpPr>
        <p:spPr>
          <a:xfrm>
            <a:off x="272538" y="4137419"/>
            <a:ext cx="11558167" cy="739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3400">
                <a:solidFill>
                  <a:srgbClr val="FFFFFF"/>
                </a:solidFill>
              </a:defRPr>
            </a:pPr>
            <a:r>
              <a:t>La construction de la Table se fait a partir de la sous-chaîne.</a:t>
            </a:r>
          </a:p>
          <a:p>
            <a:pPr algn="l">
              <a:defRPr sz="3400">
                <a:solidFill>
                  <a:srgbClr val="FFFFFF"/>
                </a:solidFill>
              </a:defRPr>
            </a:pPr>
          </a:p>
          <a:p>
            <a:pPr algn="l">
              <a:defRPr sz="3400">
                <a:solidFill>
                  <a:srgbClr val="FFFFFF"/>
                </a:solidFill>
              </a:defRPr>
            </a:pPr>
            <a:r>
              <a:t>Dans l’exemple, il y a 2 indexes.</a:t>
            </a:r>
          </a:p>
          <a:p>
            <a:pPr algn="l">
              <a:defRPr sz="3400">
                <a:solidFill>
                  <a:srgbClr val="FFFFFF"/>
                </a:solidFill>
              </a:defRPr>
            </a:pPr>
          </a:p>
          <a:p>
            <a:pPr algn="l">
              <a:defRPr sz="3400">
                <a:solidFill>
                  <a:srgbClr val="FFFFFF"/>
                </a:solidFill>
              </a:defRPr>
            </a:pPr>
            <a:r>
              <a:t>L’indexA est indexe principale, celui qui fais que incrémenter et sa valeur ne change pas, il indique la fin de la construction de la Table, quand il égale la taille de la sous-chaîne.</a:t>
            </a:r>
          </a:p>
          <a:p>
            <a:pPr algn="l">
              <a:defRPr sz="3400">
                <a:solidFill>
                  <a:srgbClr val="FFFFFF"/>
                </a:solidFill>
              </a:defRPr>
            </a:pPr>
          </a:p>
          <a:p>
            <a:pPr algn="l">
              <a:defRPr sz="3400">
                <a:solidFill>
                  <a:srgbClr val="FFFFFF"/>
                </a:solidFill>
              </a:defRPr>
            </a:pPr>
            <a:r>
              <a:t>L’indexB est un index et une variable temporaire, elle permet de stocker la longueur d’un pattern qui ce répète qui la sous-chaine.</a:t>
            </a:r>
          </a:p>
          <a:p>
            <a:pPr algn="l">
              <a:defRPr sz="3400">
                <a:solidFill>
                  <a:srgbClr val="FFFFFF"/>
                </a:solidFill>
              </a:defRPr>
            </a:pPr>
          </a:p>
          <a:p>
            <a:pPr algn="l">
              <a:defRPr sz="3400">
                <a:solidFill>
                  <a:srgbClr val="FFFFFF"/>
                </a:solidFill>
              </a:defRPr>
            </a:pPr>
            <a:r>
              <a:t>Le premier caractère de la sous-chaîne est </a:t>
            </a:r>
            <a:r>
              <a:rPr>
                <a:solidFill>
                  <a:schemeClr val="accent5">
                    <a:hueOff val="312740"/>
                    <a:satOff val="5894"/>
                    <a:lumOff val="10260"/>
                  </a:schemeClr>
                </a:solidFill>
              </a:rPr>
              <a:t>-1</a:t>
            </a:r>
            <a:r>
              <a:t> , et si il est retrouver, sa valeur sera aussi </a:t>
            </a:r>
            <a:r>
              <a:rPr>
                <a:solidFill>
                  <a:schemeClr val="accent5">
                    <a:hueOff val="312740"/>
                    <a:satOff val="5894"/>
                    <a:lumOff val="10260"/>
                  </a:schemeClr>
                </a:solidFill>
              </a:rPr>
              <a:t>-1</a:t>
            </a:r>
            <a:r>
              <a: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193" name="Partie 2 - Recherche"/>
          <p:cNvSpPr txBox="1"/>
          <p:nvPr/>
        </p:nvSpPr>
        <p:spPr>
          <a:xfrm>
            <a:off x="238949" y="299330"/>
            <a:ext cx="23712848"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Partie 2 - Recherche</a:t>
            </a:r>
          </a:p>
        </p:txBody>
      </p:sp>
      <p:grpSp>
        <p:nvGrpSpPr>
          <p:cNvPr id="196" name="Image Gallery"/>
          <p:cNvGrpSpPr/>
          <p:nvPr/>
        </p:nvGrpSpPr>
        <p:grpSpPr>
          <a:xfrm>
            <a:off x="12273841" y="4462110"/>
            <a:ext cx="11673800" cy="9549907"/>
            <a:chOff x="0" y="0"/>
            <a:chExt cx="11673799" cy="9549906"/>
          </a:xfrm>
        </p:grpSpPr>
        <p:pic>
          <p:nvPicPr>
            <p:cNvPr id="194" name="pseudoCodeTable.png" descr="pseudoCodeTable.png"/>
            <p:cNvPicPr>
              <a:picLocks noChangeAspect="1"/>
            </p:cNvPicPr>
            <p:nvPr/>
          </p:nvPicPr>
          <p:blipFill>
            <a:blip r:embed="rId2">
              <a:extLst/>
            </a:blip>
            <a:srcRect l="566" t="0" r="566" b="0"/>
            <a:stretch>
              <a:fillRect/>
            </a:stretch>
          </p:blipFill>
          <p:spPr>
            <a:xfrm>
              <a:off x="0" y="0"/>
              <a:ext cx="11673800" cy="8800607"/>
            </a:xfrm>
            <a:prstGeom prst="rect">
              <a:avLst/>
            </a:prstGeom>
            <a:ln w="12700" cap="flat">
              <a:noFill/>
              <a:miter lim="400000"/>
            </a:ln>
            <a:effectLst/>
          </p:spPr>
        </p:pic>
        <p:sp>
          <p:nvSpPr>
            <p:cNvPr id="195" name="Type to enter a caption."/>
            <p:cNvSpPr/>
            <p:nvPr/>
          </p:nvSpPr>
          <p:spPr>
            <a:xfrm>
              <a:off x="0" y="8876806"/>
              <a:ext cx="11673800"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atin typeface="Avenir Medium"/>
                  <a:ea typeface="Avenir Medium"/>
                  <a:cs typeface="Avenir Medium"/>
                  <a:sym typeface="Avenir Medium"/>
                </a:defRPr>
              </a:lvl1pPr>
            </a:lstStyle>
            <a:p>
              <a:pPr/>
              <a:r>
                <a:t>Type to enter a caption.</a:t>
              </a:r>
            </a:p>
          </p:txBody>
        </p:sp>
      </p:grpSp>
      <p:sp>
        <p:nvSpPr>
          <p:cNvPr id="197" name="La recherche s’aide de la Table précédemment construit pour éviter de re-passer sur des caractères déjà vérifier.…"/>
          <p:cNvSpPr txBox="1"/>
          <p:nvPr/>
        </p:nvSpPr>
        <p:spPr>
          <a:xfrm>
            <a:off x="420469" y="4383971"/>
            <a:ext cx="11558167" cy="635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3400">
                <a:solidFill>
                  <a:srgbClr val="FFFFFF"/>
                </a:solidFill>
              </a:defRPr>
            </a:pPr>
            <a:r>
              <a:t>La recherche s’aide de la Table précédemment construit pour éviter de re-passer sur des caractères déjà vérifier.</a:t>
            </a:r>
          </a:p>
          <a:p>
            <a:pPr algn="l">
              <a:defRPr sz="3400">
                <a:solidFill>
                  <a:srgbClr val="FFFFFF"/>
                </a:solidFill>
              </a:defRPr>
            </a:pPr>
          </a:p>
          <a:p>
            <a:pPr algn="l">
              <a:defRPr sz="3400">
                <a:solidFill>
                  <a:srgbClr val="FFFFFF"/>
                </a:solidFill>
              </a:defRPr>
            </a:pPr>
            <a:r>
              <a:t>Si  les deux caractères pointer par les indexes sont identiques, on incréments les deux indexes.</a:t>
            </a:r>
          </a:p>
          <a:p>
            <a:pPr algn="l">
              <a:defRPr sz="3400">
                <a:solidFill>
                  <a:srgbClr val="FFFFFF"/>
                </a:solidFill>
              </a:defRPr>
            </a:pPr>
            <a:r>
              <a:t>Et si l’index de la sous-chaÎne est égale a la taille de la sous-chaîne, alors la recherche est finie en retournant l’index de la sous-chaîne.</a:t>
            </a:r>
          </a:p>
          <a:p>
            <a:pPr algn="l">
              <a:defRPr sz="3400">
                <a:solidFill>
                  <a:srgbClr val="FFFFFF"/>
                </a:solidFill>
              </a:defRPr>
            </a:pPr>
          </a:p>
          <a:p>
            <a:pPr algn="l">
              <a:defRPr sz="3400">
                <a:solidFill>
                  <a:srgbClr val="FFFFFF"/>
                </a:solidFill>
              </a:defRPr>
            </a:pPr>
            <a:r>
              <a:t>Si les deux caractères ne sont pas identique, on prend la valeur de la Table indiquer par l’index.</a:t>
            </a:r>
          </a:p>
          <a:p>
            <a:pPr algn="l">
              <a:defRPr sz="3400">
                <a:solidFill>
                  <a:srgbClr val="FFFFFF"/>
                </a:solidFill>
              </a:defRPr>
            </a:pPr>
            <a:r>
              <a:t>Et si l’index est égale a </a:t>
            </a:r>
            <a:r>
              <a:rPr>
                <a:solidFill>
                  <a:schemeClr val="accent5">
                    <a:hueOff val="312740"/>
                    <a:satOff val="5894"/>
                    <a:lumOff val="10260"/>
                  </a:schemeClr>
                </a:solidFill>
              </a:rPr>
              <a:t>-1 </a:t>
            </a:r>
            <a:r>
              <a:t>, on incréments les deux indexes.</a:t>
            </a:r>
          </a:p>
        </p:txBody>
      </p:sp>
      <p:pic>
        <p:nvPicPr>
          <p:cNvPr id="198" name="ezgif.com-crop(4).gif" descr="ezgif.com-crop(4).gif"/>
          <p:cNvPicPr>
            <a:picLocks noChangeAspect="0"/>
          </p:cNvPicPr>
          <p:nvPr/>
        </p:nvPicPr>
        <p:blipFill>
          <a:blip r:embed="rId3">
            <a:extLst/>
          </a:blip>
          <a:stretch>
            <a:fillRect/>
          </a:stretch>
        </p:blipFill>
        <p:spPr>
          <a:xfrm>
            <a:off x="14338300" y="2329285"/>
            <a:ext cx="7300835" cy="18850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200" name="Liens"/>
          <p:cNvSpPr txBox="1"/>
          <p:nvPr/>
        </p:nvSpPr>
        <p:spPr>
          <a:xfrm>
            <a:off x="5837411" y="102089"/>
            <a:ext cx="11987095"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Liens</a:t>
            </a:r>
          </a:p>
        </p:txBody>
      </p:sp>
      <p:sp>
        <p:nvSpPr>
          <p:cNvPr id="201" name="https://fr.wikipedia.org/wiki/Algorithme_de_Knuth-Morris-Pratt"/>
          <p:cNvSpPr txBox="1"/>
          <p:nvPr/>
        </p:nvSpPr>
        <p:spPr>
          <a:xfrm>
            <a:off x="1235077" y="4587355"/>
            <a:ext cx="21191763"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5600">
                <a:solidFill>
                  <a:srgbClr val="FFFFFF"/>
                </a:solidFill>
              </a:defRPr>
            </a:lvl1pPr>
          </a:lstStyle>
          <a:p>
            <a:pPr/>
            <a:r>
              <a:t>https://fr.wikipedia.org/wiki/Algorithme_de_Knuth-Morris-Pratt</a:t>
            </a:r>
          </a:p>
        </p:txBody>
      </p:sp>
      <p:sp>
        <p:nvSpPr>
          <p:cNvPr id="202" name="https://dev.to/girish3/string-matching-kmp-algorithm-cie"/>
          <p:cNvSpPr txBox="1"/>
          <p:nvPr/>
        </p:nvSpPr>
        <p:spPr>
          <a:xfrm>
            <a:off x="1235077" y="10526842"/>
            <a:ext cx="21191763"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5600">
                <a:solidFill>
                  <a:srgbClr val="FFFFFF"/>
                </a:solidFill>
              </a:defRPr>
            </a:lvl1pPr>
          </a:lstStyle>
          <a:p>
            <a:pPr/>
            <a:r>
              <a:t>https://dev.to/girish3/string-matching-kmp-algorithm-cie</a:t>
            </a:r>
          </a:p>
        </p:txBody>
      </p:sp>
      <p:sp>
        <p:nvSpPr>
          <p:cNvPr id="203" name="Français"/>
          <p:cNvSpPr txBox="1"/>
          <p:nvPr/>
        </p:nvSpPr>
        <p:spPr>
          <a:xfrm>
            <a:off x="9266203" y="2344722"/>
            <a:ext cx="5129511" cy="184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chemeClr val="accent4">
                    <a:hueOff val="-572412"/>
                    <a:satOff val="-13050"/>
                    <a:lumOff val="-18575"/>
                  </a:schemeClr>
                </a:solidFill>
              </a:defRPr>
            </a:lvl1pPr>
          </a:lstStyle>
          <a:p>
            <a:pPr/>
            <a:r>
              <a:t>Français</a:t>
            </a:r>
          </a:p>
        </p:txBody>
      </p:sp>
      <p:sp>
        <p:nvSpPr>
          <p:cNvPr id="204" name="Anglais"/>
          <p:cNvSpPr txBox="1"/>
          <p:nvPr/>
        </p:nvSpPr>
        <p:spPr>
          <a:xfrm>
            <a:off x="9589160" y="8284209"/>
            <a:ext cx="4483597" cy="184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chemeClr val="accent4">
                    <a:hueOff val="-572412"/>
                    <a:satOff val="-13050"/>
                    <a:lumOff val="-18575"/>
                  </a:schemeClr>
                </a:solidFill>
              </a:defRPr>
            </a:lvl1pPr>
          </a:lstStyle>
          <a:p>
            <a:pPr/>
            <a:r>
              <a:t>Anglais</a:t>
            </a:r>
          </a:p>
        </p:txBody>
      </p:sp>
      <p:sp>
        <p:nvSpPr>
          <p:cNvPr id="205" name="Text"/>
          <p:cNvSpPr txBox="1"/>
          <p:nvPr/>
        </p:nvSpPr>
        <p:spPr>
          <a:xfrm>
            <a:off x="1235077" y="11893175"/>
            <a:ext cx="21191763" cy="12121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5600">
                <a:solidFill>
                  <a:srgbClr val="FFFFFF"/>
                </a:solidFill>
              </a:defRPr>
            </a:pPr>
          </a:p>
        </p:txBody>
      </p:sp>
      <p:sp>
        <p:nvSpPr>
          <p:cNvPr id="206" name="https://www.geeksforgeeks.org/kmp-algorithm-for-pattern-searching/"/>
          <p:cNvSpPr txBox="1"/>
          <p:nvPr/>
        </p:nvSpPr>
        <p:spPr>
          <a:xfrm>
            <a:off x="1235077" y="11893175"/>
            <a:ext cx="21090036" cy="9605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5600">
                <a:solidFill>
                  <a:srgbClr val="FFFFFF"/>
                </a:solidFill>
              </a:defRPr>
            </a:lvl1pPr>
          </a:lstStyle>
          <a:p>
            <a:pPr/>
            <a:r>
              <a:t>https://www.geeksforgeeks.org/kmp-algorithm-for-pattern-searching/</a:t>
            </a:r>
          </a:p>
        </p:txBody>
      </p:sp>
      <p:sp>
        <p:nvSpPr>
          <p:cNvPr id="207" name="https://www.iut-info.univ-lille.fr/~iovleff/pub/Teaching/MathInfo2/Amphi_Algorithme_KMP.pdf"/>
          <p:cNvSpPr txBox="1"/>
          <p:nvPr/>
        </p:nvSpPr>
        <p:spPr>
          <a:xfrm>
            <a:off x="324160" y="6003982"/>
            <a:ext cx="22611653"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5600">
                <a:solidFill>
                  <a:srgbClr val="FFFFFF"/>
                </a:solidFill>
              </a:defRPr>
            </a:lvl1pPr>
          </a:lstStyle>
          <a:p>
            <a:pPr/>
            <a:r>
              <a:t>https://www.iut-info.univ-lille.fr/~iovleff/pub/Teaching/MathInfo2/Amphi_Algorithme_KMP.pdf</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1"/>
            </a:gs>
            <a:gs pos="100000">
              <a:schemeClr val="accent1">
                <a:hueOff val="328198"/>
                <a:lumOff val="-10185"/>
              </a:schemeClr>
            </a:gs>
          </a:gsLst>
          <a:lin ang="5400000" scaled="0"/>
        </a:gradFill>
      </p:bgPr>
    </p:bg>
    <p:spTree>
      <p:nvGrpSpPr>
        <p:cNvPr id="1" name=""/>
        <p:cNvGrpSpPr/>
        <p:nvPr/>
      </p:nvGrpSpPr>
      <p:grpSpPr>
        <a:xfrm>
          <a:off x="0" y="0"/>
          <a:ext cx="0" cy="0"/>
          <a:chOff x="0" y="0"/>
          <a:chExt cx="0" cy="0"/>
        </a:xfrm>
      </p:grpSpPr>
      <p:sp>
        <p:nvSpPr>
          <p:cNvPr id="209" name="GITHUB"/>
          <p:cNvSpPr txBox="1"/>
          <p:nvPr/>
        </p:nvSpPr>
        <p:spPr>
          <a:xfrm>
            <a:off x="6198453" y="3948301"/>
            <a:ext cx="11987095" cy="18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solidFill>
                  <a:srgbClr val="FFFFFF"/>
                </a:solidFill>
              </a:defRPr>
            </a:lvl1pPr>
          </a:lstStyle>
          <a:p>
            <a:pPr/>
            <a:r>
              <a:t>GITHUB</a:t>
            </a:r>
          </a:p>
        </p:txBody>
      </p:sp>
      <p:sp>
        <p:nvSpPr>
          <p:cNvPr id="210" name="https://github.com/AlgoCafe/knuth-morris-pratt"/>
          <p:cNvSpPr txBox="1"/>
          <p:nvPr/>
        </p:nvSpPr>
        <p:spPr>
          <a:xfrm>
            <a:off x="1596119" y="7718566"/>
            <a:ext cx="21191763"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5600" u="sng">
                <a:solidFill>
                  <a:srgbClr val="FFFFFF"/>
                </a:solidFill>
                <a:hlinkClick r:id="rId2" invalidUrl="" action="" tgtFrame="" tooltip="" history="1" highlightClick="0" endSnd="0"/>
              </a:defRPr>
            </a:lvl1pPr>
          </a:lstStyle>
          <a:p>
            <a:pPr>
              <a:defRPr u="none"/>
            </a:pPr>
            <a:r>
              <a:rPr u="sng">
                <a:hlinkClick r:id="rId2" invalidUrl="" action="" tgtFrame="" tooltip="" history="1" highlightClick="0" endSnd="0"/>
              </a:rPr>
              <a:t>https://github.com/AlgoCafe/knuth-morris-pratt</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11200" u="none" kumimoji="0" normalizeH="0">
            <a:ln>
              <a:noFill/>
            </a:ln>
            <a:solidFill>
              <a:srgbClr val="5B5854"/>
            </a:solidFill>
            <a:effectLst/>
            <a:uFillTx/>
            <a:latin typeface="Impact"/>
            <a:ea typeface="Impact"/>
            <a:cs typeface="Impact"/>
            <a:sym typeface="Impac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